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3" r:id="rId4"/>
    <p:sldId id="264" r:id="rId5"/>
    <p:sldId id="260" r:id="rId6"/>
    <p:sldId id="272" r:id="rId7"/>
    <p:sldId id="267" r:id="rId8"/>
    <p:sldId id="268" r:id="rId9"/>
    <p:sldId id="269" r:id="rId10"/>
    <p:sldId id="270" r:id="rId11"/>
    <p:sldId id="271" r:id="rId12"/>
    <p:sldId id="261" r:id="rId13"/>
    <p:sldId id="262" r:id="rId14"/>
    <p:sldId id="279" r:id="rId15"/>
    <p:sldId id="280" r:id="rId16"/>
    <p:sldId id="281" r:id="rId17"/>
    <p:sldId id="275" r:id="rId18"/>
    <p:sldId id="282" r:id="rId19"/>
    <p:sldId id="283" r:id="rId20"/>
    <p:sldId id="276" r:id="rId21"/>
    <p:sldId id="284" r:id="rId22"/>
    <p:sldId id="288" r:id="rId23"/>
    <p:sldId id="285" r:id="rId24"/>
    <p:sldId id="277" r:id="rId25"/>
    <p:sldId id="273" r:id="rId26"/>
    <p:sldId id="278" r:id="rId27"/>
    <p:sldId id="27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4" autoAdjust="0"/>
    <p:restoredTop sz="94660"/>
  </p:normalViewPr>
  <p:slideViewPr>
    <p:cSldViewPr snapToGrid="0">
      <p:cViewPr varScale="1">
        <p:scale>
          <a:sx n="53" d="100"/>
          <a:sy n="53" d="100"/>
        </p:scale>
        <p:origin x="176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888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25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2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02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81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2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56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93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2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C648B-9C07-4A43-B0C7-F6CD27AF25AE}" type="datetimeFigureOut">
              <a:rPr lang="ko-KR" altLang="en-US" smtClean="0"/>
              <a:t>2019. 6. 9.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2AC4A-ACED-4287-8045-0628A5868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39461" y="3742715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신한섭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이은지 한지현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79" y="1896859"/>
            <a:ext cx="2549238" cy="25492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39461" y="126304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800" dirty="0" err="1">
                <a:latin typeface="Arial Rounded MT Bold" panose="020F0704030504030204" pitchFamily="34" charset="0"/>
              </a:rPr>
              <a:t>ARpopUP</a:t>
            </a:r>
            <a:endParaRPr lang="ko-KR" altLang="en-US" sz="8800" dirty="0">
              <a:latin typeface="Arial Rounded MT Bold" panose="020F0704030504030204" pitchFamily="34" charset="0"/>
            </a:endParaRPr>
          </a:p>
        </p:txBody>
      </p:sp>
      <p:sp>
        <p:nvSpPr>
          <p:cNvPr id="8" name="순서도: 수행의 시작/종료 7"/>
          <p:cNvSpPr/>
          <p:nvPr/>
        </p:nvSpPr>
        <p:spPr>
          <a:xfrm rot="4083505">
            <a:off x="8542949" y="2022773"/>
            <a:ext cx="548599" cy="19118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수행의 시작/종료 8"/>
          <p:cNvSpPr/>
          <p:nvPr/>
        </p:nvSpPr>
        <p:spPr>
          <a:xfrm rot="6352380">
            <a:off x="8930349" y="1969355"/>
            <a:ext cx="750854" cy="216437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/>
          <p:cNvSpPr/>
          <p:nvPr/>
        </p:nvSpPr>
        <p:spPr>
          <a:xfrm rot="9260173">
            <a:off x="9398674" y="2393338"/>
            <a:ext cx="505895" cy="1789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732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7541"/>
            <a:ext cx="10515600" cy="1325563"/>
          </a:xfrm>
        </p:spPr>
        <p:txBody>
          <a:bodyPr/>
          <a:lstStyle/>
          <a:p>
            <a:r>
              <a:rPr lang="en-US" altLang="ko-KR" dirty="0"/>
              <a:t>   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/>
          <p:cNvSpPr txBox="1">
            <a:spLocks/>
          </p:cNvSpPr>
          <p:nvPr/>
        </p:nvSpPr>
        <p:spPr>
          <a:xfrm>
            <a:off x="832337" y="368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latin typeface="Arial Rounded MT Bold" panose="020F0704030504030204" pitchFamily="34" charset="0"/>
              </a:rPr>
              <a:t>       Implementation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19229" y="828862"/>
            <a:ext cx="4581529" cy="64807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2" y="2400301"/>
            <a:ext cx="4337538" cy="32531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29542" y="2872716"/>
            <a:ext cx="3919105" cy="230832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&lt;&lt;  Score  &gt;&gt;</a:t>
            </a:r>
          </a:p>
          <a:p>
            <a:pPr algn="ctr"/>
            <a:r>
              <a:rPr lang="en-US" altLang="ko-KR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/>
              <a:t>Show the score of the Quiz.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/>
              <a:t>Give 10 points to a question.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/>
              <a:t>Each stage has 10 questions.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704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7541"/>
            <a:ext cx="10515600" cy="1325563"/>
          </a:xfrm>
        </p:spPr>
        <p:txBody>
          <a:bodyPr/>
          <a:lstStyle/>
          <a:p>
            <a:r>
              <a:rPr lang="en-US" altLang="ko-KR" dirty="0"/>
              <a:t>   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42" y="2121825"/>
            <a:ext cx="373565" cy="37356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832337" y="368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latin typeface="Arial Rounded MT Bold" panose="020F0704030504030204" pitchFamily="34" charset="0"/>
              </a:rPr>
              <a:t>       Implementation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7254" y="2817966"/>
            <a:ext cx="10818256" cy="2042323"/>
            <a:chOff x="1044447" y="25490736"/>
            <a:chExt cx="19000108" cy="302836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95543BD-2308-9947-B38F-AA17958A88D8}"/>
                </a:ext>
              </a:extLst>
            </p:cNvPr>
            <p:cNvSpPr/>
            <p:nvPr/>
          </p:nvSpPr>
          <p:spPr>
            <a:xfrm>
              <a:off x="17152959" y="25490736"/>
              <a:ext cx="2891596" cy="3028369"/>
            </a:xfrm>
            <a:prstGeom prst="rect">
              <a:avLst/>
            </a:prstGeom>
            <a:solidFill>
              <a:srgbClr val="496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534" dirty="0"/>
            </a:p>
          </p:txBody>
        </p:sp>
        <p:sp>
          <p:nvSpPr>
            <p:cNvPr id="16" name="직사각형 3">
              <a:extLst>
                <a:ext uri="{FF2B5EF4-FFF2-40B4-BE49-F238E27FC236}">
                  <a16:creationId xmlns:a16="http://schemas.microsoft.com/office/drawing/2014/main" id="{18C2D0B1-2C6F-E249-9C28-E510918923F5}"/>
                </a:ext>
              </a:extLst>
            </p:cNvPr>
            <p:cNvSpPr/>
            <p:nvPr/>
          </p:nvSpPr>
          <p:spPr>
            <a:xfrm>
              <a:off x="14601551" y="25490736"/>
              <a:ext cx="3401878" cy="3028369"/>
            </a:xfrm>
            <a:custGeom>
              <a:avLst/>
              <a:gdLst/>
              <a:ahLst/>
              <a:cxnLst/>
              <a:rect l="l" t="t" r="r" b="b"/>
              <a:pathLst>
                <a:path w="4241303" h="3527822">
                  <a:moveTo>
                    <a:pt x="0" y="0"/>
                  </a:moveTo>
                  <a:lnTo>
                    <a:pt x="3527822" y="0"/>
                  </a:lnTo>
                  <a:lnTo>
                    <a:pt x="3527822" y="1350092"/>
                  </a:lnTo>
                  <a:lnTo>
                    <a:pt x="4241303" y="1763911"/>
                  </a:lnTo>
                  <a:lnTo>
                    <a:pt x="3527822" y="2177730"/>
                  </a:lnTo>
                  <a:lnTo>
                    <a:pt x="3527822" y="3527822"/>
                  </a:lnTo>
                  <a:lnTo>
                    <a:pt x="0" y="3527822"/>
                  </a:lnTo>
                  <a:close/>
                </a:path>
              </a:pathLst>
            </a:custGeom>
            <a:solidFill>
              <a:srgbClr val="986E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534" dirty="0"/>
            </a:p>
          </p:txBody>
        </p:sp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BBCD9D1C-F38B-3F40-A635-E8226CB46D0E}"/>
                </a:ext>
              </a:extLst>
            </p:cNvPr>
            <p:cNvSpPr/>
            <p:nvPr/>
          </p:nvSpPr>
          <p:spPr>
            <a:xfrm>
              <a:off x="11930456" y="25490736"/>
              <a:ext cx="3401878" cy="3028369"/>
            </a:xfrm>
            <a:custGeom>
              <a:avLst/>
              <a:gdLst/>
              <a:ahLst/>
              <a:cxnLst/>
              <a:rect l="l" t="t" r="r" b="b"/>
              <a:pathLst>
                <a:path w="4241303" h="3527822">
                  <a:moveTo>
                    <a:pt x="0" y="0"/>
                  </a:moveTo>
                  <a:lnTo>
                    <a:pt x="3527822" y="0"/>
                  </a:lnTo>
                  <a:lnTo>
                    <a:pt x="3527822" y="1350092"/>
                  </a:lnTo>
                  <a:lnTo>
                    <a:pt x="4241303" y="1763911"/>
                  </a:lnTo>
                  <a:lnTo>
                    <a:pt x="3527822" y="2177730"/>
                  </a:lnTo>
                  <a:lnTo>
                    <a:pt x="3527822" y="3527822"/>
                  </a:lnTo>
                  <a:lnTo>
                    <a:pt x="0" y="3527822"/>
                  </a:lnTo>
                  <a:close/>
                </a:path>
              </a:pathLst>
            </a:custGeom>
            <a:solidFill>
              <a:srgbClr val="B7D6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534" dirty="0"/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E05B0B35-C8EB-5144-A75C-615184D18E3B}"/>
                </a:ext>
              </a:extLst>
            </p:cNvPr>
            <p:cNvSpPr/>
            <p:nvPr/>
          </p:nvSpPr>
          <p:spPr>
            <a:xfrm>
              <a:off x="9226413" y="25490736"/>
              <a:ext cx="3401878" cy="3028369"/>
            </a:xfrm>
            <a:custGeom>
              <a:avLst/>
              <a:gdLst/>
              <a:ahLst/>
              <a:cxnLst/>
              <a:rect l="l" t="t" r="r" b="b"/>
              <a:pathLst>
                <a:path w="4241303" h="3527822">
                  <a:moveTo>
                    <a:pt x="0" y="0"/>
                  </a:moveTo>
                  <a:lnTo>
                    <a:pt x="3527822" y="0"/>
                  </a:lnTo>
                  <a:lnTo>
                    <a:pt x="3527822" y="1350092"/>
                  </a:lnTo>
                  <a:lnTo>
                    <a:pt x="4241303" y="1763911"/>
                  </a:lnTo>
                  <a:lnTo>
                    <a:pt x="3527822" y="2177730"/>
                  </a:lnTo>
                  <a:lnTo>
                    <a:pt x="3527822" y="3527822"/>
                  </a:lnTo>
                  <a:lnTo>
                    <a:pt x="0" y="3527822"/>
                  </a:lnTo>
                  <a:close/>
                </a:path>
              </a:pathLst>
            </a:custGeom>
            <a:solidFill>
              <a:srgbClr val="FED8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534" dirty="0"/>
            </a:p>
          </p:txBody>
        </p:sp>
        <p:sp>
          <p:nvSpPr>
            <p:cNvPr id="19" name="직사각형 3">
              <a:extLst>
                <a:ext uri="{FF2B5EF4-FFF2-40B4-BE49-F238E27FC236}">
                  <a16:creationId xmlns:a16="http://schemas.microsoft.com/office/drawing/2014/main" id="{9D42877F-FA8E-0F4D-BE6C-ED4E5E90532B}"/>
                </a:ext>
              </a:extLst>
            </p:cNvPr>
            <p:cNvSpPr/>
            <p:nvPr/>
          </p:nvSpPr>
          <p:spPr>
            <a:xfrm>
              <a:off x="6487452" y="25490736"/>
              <a:ext cx="3401878" cy="3028369"/>
            </a:xfrm>
            <a:custGeom>
              <a:avLst/>
              <a:gdLst/>
              <a:ahLst/>
              <a:cxnLst/>
              <a:rect l="l" t="t" r="r" b="b"/>
              <a:pathLst>
                <a:path w="4241303" h="3527822">
                  <a:moveTo>
                    <a:pt x="0" y="0"/>
                  </a:moveTo>
                  <a:lnTo>
                    <a:pt x="3527822" y="0"/>
                  </a:lnTo>
                  <a:lnTo>
                    <a:pt x="3527822" y="1350092"/>
                  </a:lnTo>
                  <a:lnTo>
                    <a:pt x="4241303" y="1763911"/>
                  </a:lnTo>
                  <a:lnTo>
                    <a:pt x="3527822" y="2177730"/>
                  </a:lnTo>
                  <a:lnTo>
                    <a:pt x="3527822" y="3527822"/>
                  </a:lnTo>
                  <a:lnTo>
                    <a:pt x="0" y="3527822"/>
                  </a:lnTo>
                  <a:close/>
                </a:path>
              </a:pathLst>
            </a:custGeom>
            <a:solidFill>
              <a:srgbClr val="F45E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534" dirty="0"/>
            </a:p>
          </p:txBody>
        </p:sp>
        <p:sp>
          <p:nvSpPr>
            <p:cNvPr id="20" name="직사각형 3">
              <a:extLst>
                <a:ext uri="{FF2B5EF4-FFF2-40B4-BE49-F238E27FC236}">
                  <a16:creationId xmlns:a16="http://schemas.microsoft.com/office/drawing/2014/main" id="{67C965BA-77FE-F642-BDC8-E28CAF9FBE9D}"/>
                </a:ext>
              </a:extLst>
            </p:cNvPr>
            <p:cNvSpPr/>
            <p:nvPr/>
          </p:nvSpPr>
          <p:spPr>
            <a:xfrm>
              <a:off x="3783408" y="25490736"/>
              <a:ext cx="3401878" cy="3028369"/>
            </a:xfrm>
            <a:custGeom>
              <a:avLst/>
              <a:gdLst/>
              <a:ahLst/>
              <a:cxnLst/>
              <a:rect l="l" t="t" r="r" b="b"/>
              <a:pathLst>
                <a:path w="4241303" h="3527822">
                  <a:moveTo>
                    <a:pt x="0" y="0"/>
                  </a:moveTo>
                  <a:lnTo>
                    <a:pt x="3527822" y="0"/>
                  </a:lnTo>
                  <a:lnTo>
                    <a:pt x="3527822" y="1350092"/>
                  </a:lnTo>
                  <a:lnTo>
                    <a:pt x="4241303" y="1763911"/>
                  </a:lnTo>
                  <a:lnTo>
                    <a:pt x="3527822" y="2177730"/>
                  </a:lnTo>
                  <a:lnTo>
                    <a:pt x="3527822" y="3527822"/>
                  </a:lnTo>
                  <a:lnTo>
                    <a:pt x="0" y="3527822"/>
                  </a:lnTo>
                  <a:close/>
                </a:path>
              </a:pathLst>
            </a:custGeom>
            <a:solidFill>
              <a:srgbClr val="A59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534" dirty="0"/>
            </a:p>
          </p:txBody>
        </p:sp>
        <p:sp>
          <p:nvSpPr>
            <p:cNvPr id="21" name="직사각형 3">
              <a:extLst>
                <a:ext uri="{FF2B5EF4-FFF2-40B4-BE49-F238E27FC236}">
                  <a16:creationId xmlns:a16="http://schemas.microsoft.com/office/drawing/2014/main" id="{75D735C4-6A16-B14B-A0CA-159EB669E396}"/>
                </a:ext>
              </a:extLst>
            </p:cNvPr>
            <p:cNvSpPr/>
            <p:nvPr/>
          </p:nvSpPr>
          <p:spPr>
            <a:xfrm>
              <a:off x="1044447" y="25490736"/>
              <a:ext cx="3401878" cy="3028369"/>
            </a:xfrm>
            <a:custGeom>
              <a:avLst/>
              <a:gdLst/>
              <a:ahLst/>
              <a:cxnLst/>
              <a:rect l="l" t="t" r="r" b="b"/>
              <a:pathLst>
                <a:path w="4241303" h="3527822">
                  <a:moveTo>
                    <a:pt x="0" y="0"/>
                  </a:moveTo>
                  <a:lnTo>
                    <a:pt x="3527822" y="0"/>
                  </a:lnTo>
                  <a:lnTo>
                    <a:pt x="3527822" y="1350092"/>
                  </a:lnTo>
                  <a:lnTo>
                    <a:pt x="4241303" y="1763911"/>
                  </a:lnTo>
                  <a:lnTo>
                    <a:pt x="3527822" y="2177730"/>
                  </a:lnTo>
                  <a:lnTo>
                    <a:pt x="3527822" y="3527822"/>
                  </a:lnTo>
                  <a:lnTo>
                    <a:pt x="0" y="3527822"/>
                  </a:lnTo>
                  <a:close/>
                </a:path>
              </a:pathLst>
            </a:custGeom>
            <a:solidFill>
              <a:srgbClr val="2EC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534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727EC7-C73C-9F4D-B47C-477D9FEC4F2F}"/>
                </a:ext>
              </a:extLst>
            </p:cNvPr>
            <p:cNvSpPr txBox="1"/>
            <p:nvPr/>
          </p:nvSpPr>
          <p:spPr>
            <a:xfrm>
              <a:off x="1108101" y="27545486"/>
              <a:ext cx="2794409" cy="71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Comparing SDK</a:t>
              </a:r>
              <a:b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2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ARcore</a:t>
              </a: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vs Vuforia) 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6E24F2-8DAE-DA42-A52A-C9CA09A89125}"/>
                </a:ext>
              </a:extLst>
            </p:cNvPr>
            <p:cNvSpPr txBox="1"/>
            <p:nvPr/>
          </p:nvSpPr>
          <p:spPr>
            <a:xfrm>
              <a:off x="6772180" y="27593467"/>
              <a:ext cx="2460621" cy="71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Marker Tracking I</a:t>
              </a:r>
            </a:p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(Alphabet)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A78CEE-F5D5-B847-816C-C46A251824B4}"/>
                </a:ext>
              </a:extLst>
            </p:cNvPr>
            <p:cNvSpPr txBox="1"/>
            <p:nvPr/>
          </p:nvSpPr>
          <p:spPr>
            <a:xfrm>
              <a:off x="12400809" y="27648600"/>
              <a:ext cx="2193726" cy="71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Develop</a:t>
              </a:r>
            </a:p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Learning mode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BD68A7-920B-1247-893E-823A720FB5EE}"/>
                </a:ext>
              </a:extLst>
            </p:cNvPr>
            <p:cNvSpPr txBox="1"/>
            <p:nvPr/>
          </p:nvSpPr>
          <p:spPr>
            <a:xfrm>
              <a:off x="17826929" y="27608608"/>
              <a:ext cx="1872777" cy="71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Develop</a:t>
              </a:r>
            </a:p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Game mode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61CD10-F8C2-E543-A57B-1FF96CEFB795}"/>
                </a:ext>
              </a:extLst>
            </p:cNvPr>
            <p:cNvSpPr txBox="1"/>
            <p:nvPr/>
          </p:nvSpPr>
          <p:spPr>
            <a:xfrm>
              <a:off x="3897211" y="27546821"/>
              <a:ext cx="2729656" cy="71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Research</a:t>
              </a:r>
            </a:p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(Unity, C#, Vuforia)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FBF80D-5746-7D43-B7B2-4571B4CFAF65}"/>
                </a:ext>
              </a:extLst>
            </p:cNvPr>
            <p:cNvSpPr txBox="1"/>
            <p:nvPr/>
          </p:nvSpPr>
          <p:spPr>
            <a:xfrm>
              <a:off x="9420367" y="27648601"/>
              <a:ext cx="2525374" cy="71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Marker Tracking II</a:t>
              </a:r>
            </a:p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(Object)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F32A1A-760A-BF4E-B1B5-C73C2C6610D8}"/>
                </a:ext>
              </a:extLst>
            </p:cNvPr>
            <p:cNvSpPr txBox="1"/>
            <p:nvPr/>
          </p:nvSpPr>
          <p:spPr>
            <a:xfrm>
              <a:off x="15261374" y="27648597"/>
              <a:ext cx="1689777" cy="71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Develop</a:t>
              </a:r>
              <a:b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Quiz mode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9" name="그림 28" descr="텍스트이(가) 표시된 사진&#10;&#10;&#10;&#10;자동 생성된 설명">
              <a:extLst>
                <a:ext uri="{FF2B5EF4-FFF2-40B4-BE49-F238E27FC236}">
                  <a16:creationId xmlns:a16="http://schemas.microsoft.com/office/drawing/2014/main" id="{25BB85F3-6A1A-964C-A984-BA202462A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3351" y="25920162"/>
              <a:ext cx="1538779" cy="1538779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A15E62E-418F-6D44-AD80-8D53D4625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6500" y="26011181"/>
              <a:ext cx="1616148" cy="147375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263FA2-ACEB-C847-9758-C86BCD0F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281" y="25831305"/>
              <a:ext cx="1597738" cy="1597738"/>
            </a:xfrm>
            <a:prstGeom prst="rect">
              <a:avLst/>
            </a:prstGeom>
          </p:spPr>
        </p:pic>
        <p:pic>
          <p:nvPicPr>
            <p:cNvPr id="32" name="그림 31" descr="벡터그래픽이(가) 표시된 사진&#10;&#10;&#10;&#10;자동 생성된 설명">
              <a:extLst>
                <a:ext uri="{FF2B5EF4-FFF2-40B4-BE49-F238E27FC236}">
                  <a16:creationId xmlns:a16="http://schemas.microsoft.com/office/drawing/2014/main" id="{6AF92EB8-AE79-4A42-A7F6-4E046DA2A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002" y="25905045"/>
              <a:ext cx="1494569" cy="149456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92EE5FC-2369-EF42-8B06-4E1B5439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1130" y="25696606"/>
              <a:ext cx="1653628" cy="1653628"/>
            </a:xfrm>
            <a:prstGeom prst="rect">
              <a:avLst/>
            </a:prstGeom>
          </p:spPr>
        </p:pic>
        <p:pic>
          <p:nvPicPr>
            <p:cNvPr id="34" name="그림 33" descr="벡터그래픽이(가) 표시된 사진&#10;&#10;&#10;&#10;자동 생성된 설명">
              <a:extLst>
                <a:ext uri="{FF2B5EF4-FFF2-40B4-BE49-F238E27FC236}">
                  <a16:creationId xmlns:a16="http://schemas.microsoft.com/office/drawing/2014/main" id="{7852324F-5B2C-604B-B901-D53151894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843" y="25934009"/>
              <a:ext cx="1470139" cy="1470139"/>
            </a:xfrm>
            <a:prstGeom prst="rect">
              <a:avLst/>
            </a:prstGeom>
          </p:spPr>
        </p:pic>
        <p:pic>
          <p:nvPicPr>
            <p:cNvPr id="35" name="그림 34" descr="벡터그래픽이(가) 표시된 사진&#10;&#10;&#10;&#10;자동 생성된 설명">
              <a:extLst>
                <a:ext uri="{FF2B5EF4-FFF2-40B4-BE49-F238E27FC236}">
                  <a16:creationId xmlns:a16="http://schemas.microsoft.com/office/drawing/2014/main" id="{242FD7C6-5362-844B-8688-70788C74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2320" y="25760377"/>
              <a:ext cx="1899903" cy="189990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202236" y="2078097"/>
            <a:ext cx="3384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Implementation Process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1075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Key Features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17494" y="2000485"/>
            <a:ext cx="10336306" cy="3927987"/>
          </a:xfrm>
          <a:prstGeom prst="rect">
            <a:avLst/>
          </a:prstGeom>
          <a:blipFill dpi="0" rotWithShape="1">
            <a:blip r:embed="rId3">
              <a:alphaModFix amt="53000"/>
            </a:blip>
            <a:srcRect/>
            <a:tile tx="0" ty="0" sx="100000" sy="100000" flip="none" algn="tl"/>
          </a:blipFill>
          <a:ln>
            <a:noFill/>
          </a:ln>
          <a:effectLst>
            <a:outerShdw blurRad="558800" dist="127000" dir="8700000" sx="103000" sy="103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8332" y="1698204"/>
            <a:ext cx="98225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b="1" u="sng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The kids will enjoy of learning English alphabet and vocabulary with the colorful and lovely 3D AR animations</a:t>
            </a:r>
          </a:p>
          <a:p>
            <a:endParaRPr lang="en-US" altLang="ko-KR" sz="28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2. Parents don’t need to buy anything else just downloading “</a:t>
            </a:r>
            <a:r>
              <a:rPr lang="en-US" altLang="ko-KR" sz="28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ARpopUP</a:t>
            </a:r>
            <a:r>
              <a:rPr lang="en-US" altLang="ko-KR" sz="2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 (without equipment for exclusive use)</a:t>
            </a:r>
          </a:p>
          <a:p>
            <a:pPr marL="514350" indent="-514350">
              <a:buAutoNum type="arabicPeriod"/>
            </a:pPr>
            <a:endParaRPr lang="en-US" altLang="ko-KR" sz="28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3. </a:t>
            </a:r>
            <a:r>
              <a:rPr lang="en" altLang="ko-KR" sz="2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Kids can arrange cards directly to match words.</a:t>
            </a:r>
            <a:r>
              <a:rPr lang="ko-KR" altLang="en-US" sz="2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And</a:t>
            </a:r>
            <a:r>
              <a:rPr lang="ko-KR" altLang="en-US" sz="2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" altLang="ko-KR" sz="2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 check learning ability through quiz mode.</a:t>
            </a:r>
            <a:endParaRPr lang="en-US" altLang="ko-KR" sz="28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8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14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90" y="4258203"/>
            <a:ext cx="373565" cy="373565"/>
          </a:xfrm>
          <a:prstGeom prst="rect">
            <a:avLst/>
          </a:prstGeom>
        </p:spPr>
      </p:pic>
      <p:pic>
        <p:nvPicPr>
          <p:cNvPr id="21" name="그림 2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6" y="4258203"/>
            <a:ext cx="373565" cy="373565"/>
          </a:xfrm>
          <a:prstGeom prst="rect">
            <a:avLst/>
          </a:prstGeom>
        </p:spPr>
      </p:pic>
      <p:pic>
        <p:nvPicPr>
          <p:cNvPr id="20" name="그림 19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91" y="1943101"/>
            <a:ext cx="373565" cy="373565"/>
          </a:xfrm>
          <a:prstGeom prst="rect">
            <a:avLst/>
          </a:prstGeom>
          <a:solidFill>
            <a:schemeClr val="accent4">
              <a:alpha val="99000"/>
            </a:schemeClr>
          </a:solidFill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7" y="1943102"/>
            <a:ext cx="373565" cy="3735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65228" y="1930633"/>
            <a:ext cx="4621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Strength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2000" dirty="0"/>
              <a:t>-Low cost of use, Just App &amp; Cards</a:t>
            </a:r>
          </a:p>
          <a:p>
            <a:endParaRPr lang="en-US" altLang="ko-KR" sz="2000" dirty="0"/>
          </a:p>
          <a:p>
            <a:r>
              <a:rPr lang="en-US" altLang="ko-KR" sz="2000" dirty="0"/>
              <a:t>-New way of learning Words</a:t>
            </a:r>
          </a:p>
          <a:p>
            <a:endParaRPr lang="en-US" altLang="ko-K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46581" y="1930633"/>
            <a:ext cx="474051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Weakness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2400" dirty="0"/>
              <a:t>-</a:t>
            </a:r>
            <a:r>
              <a:rPr lang="en-US" altLang="ko-KR" sz="2000" dirty="0"/>
              <a:t>Lack of 3D model content</a:t>
            </a:r>
          </a:p>
          <a:p>
            <a:endParaRPr lang="en-US" altLang="ko-KR" sz="2000" dirty="0"/>
          </a:p>
          <a:p>
            <a:r>
              <a:rPr lang="en-US" altLang="ko-KR" sz="2000" dirty="0"/>
              <a:t>-Need space to put the card to play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5228" y="4234552"/>
            <a:ext cx="42730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Opportunity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2000" dirty="0"/>
              <a:t>-Increasing interest of AR industry</a:t>
            </a:r>
          </a:p>
          <a:p>
            <a:endParaRPr lang="en-US" altLang="ko-KR" sz="2000" dirty="0"/>
          </a:p>
          <a:p>
            <a:r>
              <a:rPr lang="en-US" altLang="ko-KR" sz="2000" dirty="0"/>
              <a:t>-Increased child tablet PC usage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346580" y="4258203"/>
            <a:ext cx="453829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Threat</a:t>
            </a:r>
          </a:p>
          <a:p>
            <a:endParaRPr lang="en-US" altLang="ko-KR" sz="900" dirty="0"/>
          </a:p>
          <a:p>
            <a:r>
              <a:rPr lang="en-US" altLang="ko-KR" sz="2000" dirty="0"/>
              <a:t>-Side effects on the use of AR for infants and children</a:t>
            </a:r>
          </a:p>
          <a:p>
            <a:endParaRPr lang="en-US" altLang="ko-KR" sz="2000" dirty="0"/>
          </a:p>
          <a:p>
            <a:r>
              <a:rPr lang="en-US" altLang="ko-KR" sz="2000" dirty="0"/>
              <a:t>-Diversified Children's Toys and Apps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1116623" y="4001294"/>
            <a:ext cx="97682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6016869" y="1825625"/>
            <a:ext cx="0" cy="4351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04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7" y="1943102"/>
            <a:ext cx="373565" cy="3735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65228" y="1930633"/>
            <a:ext cx="4621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Strength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2000" dirty="0"/>
              <a:t>-Low cost of use, Just App &amp; Cards</a:t>
            </a:r>
          </a:p>
          <a:p>
            <a:endParaRPr lang="en-US" altLang="ko-KR" sz="2000" dirty="0"/>
          </a:p>
          <a:p>
            <a:r>
              <a:rPr lang="en-US" altLang="ko-KR" sz="2000" dirty="0"/>
              <a:t>-New way of learning Words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38580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7" y="1943102"/>
            <a:ext cx="373565" cy="3735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65228" y="1930633"/>
            <a:ext cx="46219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Strength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2000" dirty="0"/>
              <a:t>-Low cost of use, Just App &amp; Cards</a:t>
            </a:r>
          </a:p>
          <a:p>
            <a:endParaRPr lang="en-US" altLang="ko-KR" sz="2000" dirty="0"/>
          </a:p>
          <a:p>
            <a:endParaRPr lang="en-US" altLang="ko-KR" sz="2400" dirty="0"/>
          </a:p>
        </p:txBody>
      </p:sp>
      <p:pic>
        <p:nvPicPr>
          <p:cNvPr id="7" name="그림 6" descr="동물이(가) 표시된 사진&#10;&#10;자동 생성된 설명">
            <a:extLst>
              <a:ext uri="{FF2B5EF4-FFF2-40B4-BE49-F238E27FC236}">
                <a16:creationId xmlns:a16="http://schemas.microsoft.com/office/drawing/2014/main" id="{B3D27FE5-DCCC-B044-9691-D3DCCEB1A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33" y="3360896"/>
            <a:ext cx="2104294" cy="293970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F1F9C49-2E99-B745-B6C9-EAA539965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864" y="3373441"/>
            <a:ext cx="2022161" cy="2870408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C47FF23B-0507-284D-80AD-DF782E22F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8" y="3405334"/>
            <a:ext cx="2022161" cy="28385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821D72-B59E-DC48-B620-47E8C9333691}"/>
              </a:ext>
            </a:extLst>
          </p:cNvPr>
          <p:cNvSpPr txBox="1"/>
          <p:nvPr/>
        </p:nvSpPr>
        <p:spPr>
          <a:xfrm>
            <a:off x="8700269" y="4104348"/>
            <a:ext cx="28000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 </a:t>
            </a:r>
            <a:r>
              <a:rPr kumimoji="1" lang="en-US" altLang="ko-KR" b="1" dirty="0"/>
              <a:t>particular</a:t>
            </a:r>
            <a:r>
              <a:rPr kumimoji="1" lang="en-US" altLang="ko-KR" dirty="0"/>
              <a:t> materials!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just </a:t>
            </a:r>
            <a:r>
              <a:rPr kumimoji="1" lang="en-US" altLang="ko-KR" b="1" dirty="0"/>
              <a:t>print</a:t>
            </a:r>
            <a:r>
              <a:rPr kumimoji="1" lang="en-US" altLang="ko-KR" dirty="0"/>
              <a:t> the card and</a:t>
            </a:r>
          </a:p>
          <a:p>
            <a:r>
              <a:rPr kumimoji="1" lang="en-US" altLang="ko-KR" b="1" dirty="0"/>
              <a:t>download</a:t>
            </a:r>
            <a:r>
              <a:rPr kumimoji="1" lang="en-US" altLang="ko-KR" dirty="0"/>
              <a:t> application </a:t>
            </a:r>
          </a:p>
        </p:txBody>
      </p:sp>
    </p:spTree>
    <p:extLst>
      <p:ext uri="{BB962C8B-B14F-4D97-AF65-F5344CB8AC3E}">
        <p14:creationId xmlns:p14="http://schemas.microsoft.com/office/powerpoint/2010/main" val="201205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7" y="1943102"/>
            <a:ext cx="373565" cy="3735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65228" y="1930633"/>
            <a:ext cx="462193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Strength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2000" dirty="0"/>
              <a:t>-New way of learning Words</a:t>
            </a:r>
          </a:p>
          <a:p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F4083E-9C2B-594C-B93E-EBC62C1CA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86" y="3203696"/>
            <a:ext cx="4385572" cy="3289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12D79-6265-284D-BC70-77206B96C0DE}"/>
              </a:ext>
            </a:extLst>
          </p:cNvPr>
          <p:cNvSpPr txBox="1"/>
          <p:nvPr/>
        </p:nvSpPr>
        <p:spPr>
          <a:xfrm>
            <a:off x="6504844" y="3924955"/>
            <a:ext cx="5266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There are </a:t>
            </a:r>
            <a:r>
              <a:rPr kumimoji="1" lang="en" altLang="ko-KR" b="1" dirty="0"/>
              <a:t>no applications in the market </a:t>
            </a:r>
            <a:r>
              <a:rPr kumimoji="1" lang="en" altLang="ko-KR" dirty="0"/>
              <a:t>today </a:t>
            </a:r>
          </a:p>
          <a:p>
            <a:r>
              <a:rPr kumimoji="1" lang="en" altLang="ko-KR" dirty="0"/>
              <a:t>that combine alphabets to create words </a:t>
            </a:r>
          </a:p>
          <a:p>
            <a:r>
              <a:rPr kumimoji="1" lang="en" altLang="ko-KR" dirty="0"/>
              <a:t>and modeling in </a:t>
            </a:r>
            <a:r>
              <a:rPr kumimoji="1" lang="en" altLang="ko-KR" b="1" dirty="0"/>
              <a:t>augmented reality</a:t>
            </a:r>
            <a:r>
              <a:rPr kumimoji="1" lang="en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5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90" y="1943101"/>
            <a:ext cx="373565" cy="373565"/>
          </a:xfrm>
          <a:prstGeom prst="rect">
            <a:avLst/>
          </a:prstGeom>
          <a:solidFill>
            <a:schemeClr val="accent4">
              <a:alpha val="99000"/>
            </a:schemeClr>
          </a:solidFill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380" y="1930633"/>
            <a:ext cx="474051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Weakness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2400" dirty="0"/>
              <a:t>-</a:t>
            </a:r>
            <a:r>
              <a:rPr lang="en-US" altLang="ko-KR" sz="2000" dirty="0"/>
              <a:t>Lack of 3D model content</a:t>
            </a:r>
          </a:p>
          <a:p>
            <a:endParaRPr lang="en-US" altLang="ko-KR" sz="2000" dirty="0"/>
          </a:p>
          <a:p>
            <a:r>
              <a:rPr lang="en-US" altLang="ko-KR" sz="2000" dirty="0"/>
              <a:t>-Need space to put the card to play</a:t>
            </a:r>
          </a:p>
        </p:txBody>
      </p:sp>
    </p:spTree>
    <p:extLst>
      <p:ext uri="{BB962C8B-B14F-4D97-AF65-F5344CB8AC3E}">
        <p14:creationId xmlns:p14="http://schemas.microsoft.com/office/powerpoint/2010/main" val="2542622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90" y="1943101"/>
            <a:ext cx="373565" cy="373565"/>
          </a:xfrm>
          <a:prstGeom prst="rect">
            <a:avLst/>
          </a:prstGeom>
          <a:solidFill>
            <a:schemeClr val="accent4">
              <a:alpha val="99000"/>
            </a:schemeClr>
          </a:solidFill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380" y="1930633"/>
            <a:ext cx="47405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Weakness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2400" dirty="0"/>
              <a:t>-</a:t>
            </a:r>
            <a:r>
              <a:rPr lang="en-US" altLang="ko-KR" sz="2000" dirty="0"/>
              <a:t>Lack of 3D model content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458242-416A-354A-AE3B-D772470BB357}"/>
              </a:ext>
            </a:extLst>
          </p:cNvPr>
          <p:cNvSpPr/>
          <p:nvPr/>
        </p:nvSpPr>
        <p:spPr>
          <a:xfrm>
            <a:off x="1598144" y="4386569"/>
            <a:ext cx="6252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It is </a:t>
            </a:r>
            <a:r>
              <a:rPr lang="en-US" altLang="ko-KR" b="1" dirty="0"/>
              <a:t>difficult for developers to make </a:t>
            </a:r>
            <a:r>
              <a:rPr lang="ko-KR" altLang="en-US" b="1" dirty="0"/>
              <a:t>3D </a:t>
            </a:r>
            <a:r>
              <a:rPr lang="en-US" altLang="ko-KR" b="1" dirty="0"/>
              <a:t>objects </a:t>
            </a:r>
            <a:r>
              <a:rPr lang="en-US" altLang="ko-KR" dirty="0"/>
              <a:t>directly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C62AAF-1B87-F541-A301-3EE626E74F4A}"/>
              </a:ext>
            </a:extLst>
          </p:cNvPr>
          <p:cNvSpPr/>
          <p:nvPr/>
        </p:nvSpPr>
        <p:spPr>
          <a:xfrm>
            <a:off x="1598144" y="5167312"/>
            <a:ext cx="6157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It is </a:t>
            </a:r>
            <a:r>
              <a:rPr lang="en-US" altLang="ko-KR" b="1" dirty="0"/>
              <a:t>economically limited </a:t>
            </a:r>
            <a:r>
              <a:rPr lang="en-US" altLang="ko-KR" dirty="0"/>
              <a:t>to buy objects from the store.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304FDD-2851-FB49-9E41-042700B23FF9}"/>
              </a:ext>
            </a:extLst>
          </p:cNvPr>
          <p:cNvSpPr/>
          <p:nvPr/>
        </p:nvSpPr>
        <p:spPr>
          <a:xfrm>
            <a:off x="1598144" y="3524416"/>
            <a:ext cx="6757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We now have a total of </a:t>
            </a:r>
            <a:r>
              <a:rPr lang="en-US" altLang="ko-KR" b="1" dirty="0"/>
              <a:t>three models</a:t>
            </a:r>
            <a:r>
              <a:rPr lang="en-US" altLang="ko-KR" dirty="0"/>
              <a:t> (numbers, animals, food)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57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90" y="1943101"/>
            <a:ext cx="373565" cy="373565"/>
          </a:xfrm>
          <a:prstGeom prst="rect">
            <a:avLst/>
          </a:prstGeom>
          <a:solidFill>
            <a:schemeClr val="accent4">
              <a:alpha val="99000"/>
            </a:schemeClr>
          </a:solidFill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380" y="1930633"/>
            <a:ext cx="47405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Weakness</a:t>
            </a:r>
          </a:p>
          <a:p>
            <a:endParaRPr lang="en-US" altLang="ko-KR" sz="2400" b="1" dirty="0"/>
          </a:p>
          <a:p>
            <a:r>
              <a:rPr lang="en-US" altLang="ko-KR" sz="2000" dirty="0"/>
              <a:t>-Need space to put the card to play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59AA1D-3FFB-CC4C-98D4-890935C662E2}"/>
              </a:ext>
            </a:extLst>
          </p:cNvPr>
          <p:cNvSpPr/>
          <p:nvPr/>
        </p:nvSpPr>
        <p:spPr>
          <a:xfrm>
            <a:off x="1618591" y="3761160"/>
            <a:ext cx="10184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There is a </a:t>
            </a:r>
            <a:r>
              <a:rPr lang="en-US" altLang="ko-KR" b="1" dirty="0"/>
              <a:t>high dependence on the recognition rate </a:t>
            </a:r>
            <a:r>
              <a:rPr lang="en-US" altLang="ko-KR" dirty="0"/>
              <a:t>of the Vuforia that we use today.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1E25B6-2549-6340-833B-AA6AFFD007BA}"/>
              </a:ext>
            </a:extLst>
          </p:cNvPr>
          <p:cNvSpPr/>
          <p:nvPr/>
        </p:nvSpPr>
        <p:spPr>
          <a:xfrm>
            <a:off x="1618591" y="4810370"/>
            <a:ext cx="10289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Therefore a </a:t>
            </a:r>
            <a:r>
              <a:rPr lang="en-US" altLang="ko-KR" b="1" dirty="0"/>
              <a:t>white background </a:t>
            </a:r>
            <a:r>
              <a:rPr lang="en-US" altLang="ko-KR" dirty="0"/>
              <a:t>such as white board </a:t>
            </a:r>
            <a:r>
              <a:rPr lang="en-US" altLang="ko-KR" b="1" dirty="0"/>
              <a:t>is required </a:t>
            </a:r>
            <a:r>
              <a:rPr lang="en-US" altLang="ko-KR" dirty="0"/>
              <a:t>to increase the recognition rate.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502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Index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Background</a:t>
            </a:r>
          </a:p>
          <a:p>
            <a:endParaRPr lang="en-US" altLang="ko-KR" dirty="0"/>
          </a:p>
          <a:p>
            <a:r>
              <a:rPr lang="en-US" altLang="ko-KR" dirty="0"/>
              <a:t> Introduction</a:t>
            </a:r>
          </a:p>
          <a:p>
            <a:endParaRPr lang="en-US" altLang="ko-KR" dirty="0"/>
          </a:p>
          <a:p>
            <a:r>
              <a:rPr lang="en-US" altLang="ko-KR" dirty="0"/>
              <a:t> Implementation</a:t>
            </a:r>
          </a:p>
          <a:p>
            <a:pPr marL="0" indent="0">
              <a:buNone/>
            </a:pPr>
            <a:r>
              <a:rPr lang="en-US" altLang="ko-KR" dirty="0"/>
              <a:t>     - platform</a:t>
            </a:r>
          </a:p>
          <a:p>
            <a:pPr marL="0" indent="0">
              <a:buNone/>
            </a:pPr>
            <a:r>
              <a:rPr lang="en-US" altLang="ko-KR" dirty="0"/>
              <a:t>     - screenshots</a:t>
            </a:r>
          </a:p>
          <a:p>
            <a:pPr marL="0" indent="0">
              <a:buNone/>
            </a:pPr>
            <a:r>
              <a:rPr lang="en-US" altLang="ko-KR" dirty="0"/>
              <a:t>     - process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Key features</a:t>
            </a:r>
          </a:p>
          <a:p>
            <a:endParaRPr lang="en-US" altLang="ko-KR" dirty="0"/>
          </a:p>
          <a:p>
            <a:r>
              <a:rPr lang="en-US" altLang="ko-KR" dirty="0"/>
              <a:t> Marketing plan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" y="1887170"/>
            <a:ext cx="373565" cy="373565"/>
          </a:xfrm>
          <a:prstGeom prst="rect">
            <a:avLst/>
          </a:prstGeom>
        </p:spPr>
      </p:pic>
      <p:pic>
        <p:nvPicPr>
          <p:cNvPr id="8" name="그림 7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9" y="2917596"/>
            <a:ext cx="373565" cy="373565"/>
          </a:xfrm>
          <a:prstGeom prst="rect">
            <a:avLst/>
          </a:prstGeom>
        </p:spPr>
      </p:pic>
      <p:pic>
        <p:nvPicPr>
          <p:cNvPr id="9" name="그림 8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9" y="3948022"/>
            <a:ext cx="373565" cy="373565"/>
          </a:xfrm>
          <a:prstGeom prst="rect">
            <a:avLst/>
          </a:prstGeom>
        </p:spPr>
      </p:pic>
      <p:pic>
        <p:nvPicPr>
          <p:cNvPr id="10" name="그림 9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252" y="1887170"/>
            <a:ext cx="373565" cy="373565"/>
          </a:xfrm>
          <a:prstGeom prst="rect">
            <a:avLst/>
          </a:prstGeom>
        </p:spPr>
      </p:pic>
      <p:pic>
        <p:nvPicPr>
          <p:cNvPr id="12" name="그림 11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823" y="2917596"/>
            <a:ext cx="373565" cy="3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0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6" y="2148048"/>
            <a:ext cx="373565" cy="3735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5228" y="2124397"/>
            <a:ext cx="42730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Opportunity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2000" dirty="0"/>
              <a:t>-Increasing interest of AR industry</a:t>
            </a:r>
          </a:p>
          <a:p>
            <a:endParaRPr lang="en-US" altLang="ko-KR" sz="2000" dirty="0"/>
          </a:p>
          <a:p>
            <a:r>
              <a:rPr lang="en-US" altLang="ko-KR" sz="2000" dirty="0"/>
              <a:t>-Increased child tablet PC usage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1038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6" y="2148048"/>
            <a:ext cx="373565" cy="3735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5228" y="2124397"/>
            <a:ext cx="427306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Opportunity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2000" dirty="0"/>
              <a:t>-Increasing interest of AR industry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1CD76-9E76-D24B-9D2F-94E08D7BB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47" y="3429000"/>
            <a:ext cx="5633334" cy="2603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FFAF05-009A-6E4D-AFAD-7EC63E2CE6AB}"/>
              </a:ext>
            </a:extLst>
          </p:cNvPr>
          <p:cNvSpPr txBox="1"/>
          <p:nvPr/>
        </p:nvSpPr>
        <p:spPr>
          <a:xfrm>
            <a:off x="6837992" y="3812472"/>
            <a:ext cx="4774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Expected to grow by </a:t>
            </a:r>
            <a:r>
              <a:rPr kumimoji="1" lang="en-US" altLang="ko-KR" b="1" dirty="0"/>
              <a:t>$ 120 billion in 2020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AR market size to be </a:t>
            </a:r>
          </a:p>
          <a:p>
            <a:r>
              <a:rPr kumimoji="1" lang="en-US" altLang="ko-KR" dirty="0"/>
              <a:t>ahead of VR market </a:t>
            </a:r>
            <a:r>
              <a:rPr kumimoji="1" lang="en-US" altLang="ko-KR" b="1" dirty="0"/>
              <a:t>after 2019</a:t>
            </a:r>
          </a:p>
        </p:txBody>
      </p:sp>
    </p:spTree>
    <p:extLst>
      <p:ext uri="{BB962C8B-B14F-4D97-AF65-F5344CB8AC3E}">
        <p14:creationId xmlns:p14="http://schemas.microsoft.com/office/powerpoint/2010/main" val="3665810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6" y="2148048"/>
            <a:ext cx="373565" cy="3735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5228" y="2124397"/>
            <a:ext cx="427306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Opportunity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2000" dirty="0"/>
              <a:t>-Increasing interest of AR industry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F15BB-32B6-A047-8921-57D6B6707130}"/>
              </a:ext>
            </a:extLst>
          </p:cNvPr>
          <p:cNvSpPr txBox="1"/>
          <p:nvPr/>
        </p:nvSpPr>
        <p:spPr>
          <a:xfrm>
            <a:off x="6852789" y="3689984"/>
            <a:ext cx="54376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Various applications of AR technology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Promotion of AR contents development </a:t>
            </a:r>
          </a:p>
          <a:p>
            <a:r>
              <a:rPr kumimoji="1" lang="en-US" altLang="ko-KR" dirty="0"/>
              <a:t>in some university </a:t>
            </a:r>
            <a:r>
              <a:rPr kumimoji="1" lang="en-US" altLang="ko-KR" b="1" dirty="0"/>
              <a:t>education and industrial sites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Consumer needs</a:t>
            </a:r>
          </a:p>
          <a:p>
            <a:r>
              <a:rPr kumimoji="1" lang="en-US" altLang="ko-KR" dirty="0"/>
              <a:t>- educational contents development </a:t>
            </a:r>
            <a:r>
              <a:rPr kumimoji="1" lang="en-US" altLang="ko-KR" b="1" dirty="0"/>
              <a:t>using AR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D4A0C1-597F-904F-81A2-6A81583C4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28" y="3441032"/>
            <a:ext cx="5383698" cy="290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7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6" y="2148048"/>
            <a:ext cx="373565" cy="3735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5228" y="2124397"/>
            <a:ext cx="4273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Opportunity</a:t>
            </a:r>
          </a:p>
          <a:p>
            <a:endParaRPr lang="en-US" altLang="ko-KR" sz="2000" dirty="0"/>
          </a:p>
          <a:p>
            <a:r>
              <a:rPr lang="en-US" altLang="ko-KR" sz="2000" dirty="0"/>
              <a:t>-Increased child tablet PC usage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92974-4370-4740-8AF4-196D06132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12" y="3429000"/>
            <a:ext cx="7267725" cy="3105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D3CF4-9B22-4541-9646-5AD696D3BBF2}"/>
              </a:ext>
            </a:extLst>
          </p:cNvPr>
          <p:cNvSpPr txBox="1"/>
          <p:nvPr/>
        </p:nvSpPr>
        <p:spPr>
          <a:xfrm>
            <a:off x="1065228" y="6392415"/>
            <a:ext cx="453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Source : KISDI STAT REPORT – 2018.12.15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4A296-AE92-DC46-B0C4-7479A1A2A1CA}"/>
              </a:ext>
            </a:extLst>
          </p:cNvPr>
          <p:cNvSpPr txBox="1"/>
          <p:nvPr/>
        </p:nvSpPr>
        <p:spPr>
          <a:xfrm>
            <a:off x="8552690" y="4658515"/>
            <a:ext cx="363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Increased tablet PC usage </a:t>
            </a:r>
          </a:p>
          <a:p>
            <a:r>
              <a:rPr kumimoji="1" lang="en" altLang="ko-KR" dirty="0"/>
              <a:t>by </a:t>
            </a:r>
            <a:r>
              <a:rPr kumimoji="1" lang="en" altLang="ko-KR" b="1" dirty="0"/>
              <a:t>elementary school students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8186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5" y="2204320"/>
            <a:ext cx="373565" cy="3735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4925" y="2204320"/>
            <a:ext cx="776331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Threat</a:t>
            </a:r>
          </a:p>
          <a:p>
            <a:endParaRPr lang="en-US" altLang="ko-KR" sz="900" dirty="0"/>
          </a:p>
          <a:p>
            <a:r>
              <a:rPr lang="en-US" altLang="ko-KR" sz="2000" dirty="0"/>
              <a:t>-Side effects on the use of AR for infants and children</a:t>
            </a:r>
          </a:p>
          <a:p>
            <a:endParaRPr lang="en-US" altLang="ko-KR" sz="2000" dirty="0"/>
          </a:p>
          <a:p>
            <a:r>
              <a:rPr lang="en-US" altLang="ko-KR" sz="2000" dirty="0"/>
              <a:t>-Diversified Children's Toys and Apps</a:t>
            </a:r>
          </a:p>
        </p:txBody>
      </p:sp>
    </p:spTree>
    <p:extLst>
      <p:ext uri="{BB962C8B-B14F-4D97-AF65-F5344CB8AC3E}">
        <p14:creationId xmlns:p14="http://schemas.microsoft.com/office/powerpoint/2010/main" val="3502240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34" y="1943102"/>
            <a:ext cx="373565" cy="373565"/>
          </a:xfrm>
          <a:prstGeom prst="rect">
            <a:avLst/>
          </a:prstGeom>
          <a:noFill/>
        </p:spPr>
      </p:pic>
      <p:pic>
        <p:nvPicPr>
          <p:cNvPr id="1026" name="Picture 2" descr="ìì ì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r="50940"/>
          <a:stretch/>
        </p:blipFill>
        <p:spPr bwMode="auto">
          <a:xfrm>
            <a:off x="3874250" y="1618752"/>
            <a:ext cx="1790701" cy="252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49615" y="1930633"/>
            <a:ext cx="4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Segmentation &amp; targeting</a:t>
            </a:r>
          </a:p>
        </p:txBody>
      </p:sp>
      <p:sp>
        <p:nvSpPr>
          <p:cNvPr id="7" name="AutoShape 10" descr="ê´ë ¨ ì´ë¯¸ì§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1" r="7458"/>
          <a:stretch/>
        </p:blipFill>
        <p:spPr bwMode="auto">
          <a:xfrm>
            <a:off x="6063088" y="3627994"/>
            <a:ext cx="2635705" cy="21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ì 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96" y="2392298"/>
            <a:ext cx="1543045" cy="10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rcRect l="26191" t="24045" r="28187" b="17664"/>
          <a:stretch/>
        </p:blipFill>
        <p:spPr>
          <a:xfrm>
            <a:off x="3214078" y="3855834"/>
            <a:ext cx="2995193" cy="2152651"/>
          </a:xfrm>
          <a:prstGeom prst="rect">
            <a:avLst/>
          </a:prstGeom>
          <a:ln w="60325">
            <a:solidFill>
              <a:srgbClr val="FF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6281050" y="5703996"/>
            <a:ext cx="180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For 5-7 ages</a:t>
            </a:r>
            <a:endParaRPr lang="ko-KR" altLang="en-US" sz="2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61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85" y="2130306"/>
            <a:ext cx="373565" cy="373565"/>
          </a:xfrm>
          <a:prstGeom prst="rect">
            <a:avLst/>
          </a:prstGeom>
          <a:solidFill>
            <a:schemeClr val="accent4">
              <a:alpha val="99000"/>
            </a:schemeClr>
          </a:solidFill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Marketing plan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24472" y="2117838"/>
            <a:ext cx="4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Positioning</a:t>
            </a:r>
          </a:p>
        </p:txBody>
      </p:sp>
      <p:sp>
        <p:nvSpPr>
          <p:cNvPr id="7" name="AutoShape 10" descr="ê´ë ¨ ì´ë¯¸ì§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http://danmee.chosun.com/site/data/img_dir/2013/03/11/2013031101331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376" y="3210122"/>
            <a:ext cx="4274456" cy="269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rot="20802130">
            <a:off x="2940378" y="4485908"/>
            <a:ext cx="40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253221">
            <a:off x="3355630" y="4955899"/>
            <a:ext cx="40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B</a:t>
            </a:r>
            <a:endParaRPr lang="ko-KR" altLang="en-US" sz="2800" dirty="0">
              <a:solidFill>
                <a:srgbClr val="FFFF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253221">
            <a:off x="3549163" y="4386919"/>
            <a:ext cx="40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7030A0"/>
                </a:solidFill>
                <a:latin typeface="Arial Rounded MT Bold" panose="020F0704030504030204" pitchFamily="34" charset="0"/>
              </a:rPr>
              <a:t>C</a:t>
            </a:r>
            <a:endParaRPr lang="ko-KR" altLang="en-US" sz="2800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535758">
            <a:off x="4121727" y="5198147"/>
            <a:ext cx="40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9BDE9"/>
                </a:solidFill>
                <a:latin typeface="Arial Rounded MT Bold" panose="020F0704030504030204" pitchFamily="34" charset="0"/>
              </a:rPr>
              <a:t>E</a:t>
            </a:r>
            <a:endParaRPr lang="ko-KR" altLang="en-US" sz="2800" dirty="0">
              <a:solidFill>
                <a:srgbClr val="F9BDE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8611" y="3971779"/>
            <a:ext cx="4846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It's not about learning,</a:t>
            </a:r>
          </a:p>
          <a:p>
            <a:r>
              <a:rPr lang="en-US" altLang="ko-KR" sz="2800" dirty="0">
                <a:latin typeface="Arial Rounded MT Bold" panose="020F0704030504030204" pitchFamily="34" charset="0"/>
              </a:rPr>
              <a:t>                it's about playing! </a:t>
            </a:r>
            <a:endParaRPr lang="ko-KR" altLang="en-US" sz="28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36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94" y="1870483"/>
            <a:ext cx="2549238" cy="25492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14146" y="121908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Arial Rounded MT Bold" panose="020F0704030504030204" pitchFamily="34" charset="0"/>
              </a:rPr>
              <a:t>Thank You</a:t>
            </a:r>
            <a:endParaRPr lang="ko-KR" altLang="en-US" sz="8800" dirty="0">
              <a:latin typeface="Arial Rounded MT Bold" panose="020F0704030504030204" pitchFamily="34" charset="0"/>
            </a:endParaRPr>
          </a:p>
        </p:txBody>
      </p:sp>
      <p:sp>
        <p:nvSpPr>
          <p:cNvPr id="8" name="순서도: 수행의 시작/종료 7"/>
          <p:cNvSpPr/>
          <p:nvPr/>
        </p:nvSpPr>
        <p:spPr>
          <a:xfrm rot="4083505">
            <a:off x="8542949" y="2022773"/>
            <a:ext cx="548599" cy="19118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수행의 시작/종료 8"/>
          <p:cNvSpPr/>
          <p:nvPr/>
        </p:nvSpPr>
        <p:spPr>
          <a:xfrm rot="6352380">
            <a:off x="8930349" y="1969355"/>
            <a:ext cx="750854" cy="216437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/>
          <p:cNvSpPr/>
          <p:nvPr/>
        </p:nvSpPr>
        <p:spPr>
          <a:xfrm rot="9260173">
            <a:off x="9398674" y="2393338"/>
            <a:ext cx="505895" cy="1789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47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Background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9300"/>
            <a:ext cx="373565" cy="373565"/>
          </a:xfrm>
          <a:prstGeom prst="rect">
            <a:avLst/>
          </a:prstGeom>
        </p:spPr>
      </p:pic>
      <p:pic>
        <p:nvPicPr>
          <p:cNvPr id="2052" name="Picture 4" descr="ìíë²³ì¹´ëë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06" y="2494869"/>
            <a:ext cx="3528058" cy="352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ìíë²³ì¹´ëëì´ì ëí ì´ë¯¸ì§ ê²ìê²°ê³¼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0" r="11079"/>
          <a:stretch/>
        </p:blipFill>
        <p:spPr bwMode="auto">
          <a:xfrm>
            <a:off x="1211765" y="2019300"/>
            <a:ext cx="3638550" cy="353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91450" y="2237275"/>
            <a:ext cx="3390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Online + Offline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We think that Three-dimensional English card could be fun!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Many children still learn Alphabet and English words with plastic alphabet cards.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So, we made “</a:t>
            </a:r>
            <a:r>
              <a:rPr lang="en-US" altLang="ko-KR" sz="2000" b="1" dirty="0" err="1">
                <a:latin typeface="Arial Rounded MT Bold" panose="020F0704030504030204" pitchFamily="34" charset="0"/>
              </a:rPr>
              <a:t>ARpopUP</a:t>
            </a:r>
            <a:r>
              <a:rPr lang="en-US" altLang="ko-KR" sz="2000" dirty="0"/>
              <a:t>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9885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</a:rPr>
              <a:t>       Introduction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b="1" dirty="0">
                <a:latin typeface="Arial Rounded MT Bold" panose="020F0704030504030204" pitchFamily="34" charset="0"/>
                <a:ea typeface="DotumChe" panose="020B0609000101010101" pitchFamily="49" charset="-127"/>
                <a:cs typeface="DokChampa" panose="020B0604020202020204" pitchFamily="34" charset="-34"/>
              </a:rPr>
              <a:t> Vocabulary Learning App using AR</a:t>
            </a:r>
            <a:br>
              <a:rPr lang="en-US" altLang="ko-KR" b="1" dirty="0">
                <a:latin typeface="Arial Rounded MT Bold" panose="020F0704030504030204" pitchFamily="34" charset="0"/>
                <a:ea typeface="DotumChe" panose="020B0609000101010101" pitchFamily="49" charset="-127"/>
                <a:cs typeface="DokChampa" panose="020B0604020202020204" pitchFamily="34" charset="-34"/>
              </a:rPr>
            </a:br>
            <a:endParaRPr lang="en-US" altLang="ko-KR" b="1" dirty="0">
              <a:latin typeface="Arial Rounded MT Bold" panose="020F0704030504030204" pitchFamily="34" charset="0"/>
              <a:ea typeface="DotumChe" panose="020B0609000101010101" pitchFamily="49" charset="-127"/>
              <a:cs typeface="DokChampa" panose="020B0604020202020204" pitchFamily="34" charset="-34"/>
            </a:endParaRPr>
          </a:p>
          <a:p>
            <a:r>
              <a:rPr lang="en-US" altLang="ko-KR" dirty="0">
                <a:cs typeface="DokChampa" panose="020B0604020202020204" pitchFamily="34" charset="-34"/>
              </a:rPr>
              <a:t>This Application </a:t>
            </a:r>
            <a:r>
              <a:rPr lang="en-US" altLang="ko-KR" b="1" dirty="0">
                <a:latin typeface="Arial Rounded MT Bold" panose="020F0704030504030204" pitchFamily="34" charset="0"/>
                <a:cs typeface="DokChampa" panose="020B0604020202020204" pitchFamily="34" charset="-34"/>
              </a:rPr>
              <a:t>“</a:t>
            </a:r>
            <a:r>
              <a:rPr lang="en-US" altLang="ko-KR" b="1" dirty="0" err="1">
                <a:latin typeface="Arial Rounded MT Bold" panose="020F0704030504030204" pitchFamily="34" charset="0"/>
                <a:ea typeface="DotumChe" panose="020B0609000101010101" pitchFamily="49" charset="-127"/>
              </a:rPr>
              <a:t>ARpopUP</a:t>
            </a:r>
            <a:r>
              <a:rPr lang="en-US" altLang="ko-KR" b="1" dirty="0">
                <a:latin typeface="Arial Rounded MT Bold" panose="020F0704030504030204" pitchFamily="34" charset="0"/>
                <a:cs typeface="DokChampa" panose="020B0604020202020204" pitchFamily="34" charset="-34"/>
              </a:rPr>
              <a:t>”</a:t>
            </a:r>
            <a:r>
              <a:rPr lang="ko-KR" altLang="en-US" b="1" dirty="0">
                <a:latin typeface="Arial Rounded MT Bold" panose="020F0704030504030204" pitchFamily="34" charset="0"/>
                <a:cs typeface="DokChampa" panose="020B0604020202020204" pitchFamily="34" charset="-34"/>
              </a:rPr>
              <a:t> </a:t>
            </a:r>
            <a:r>
              <a:rPr lang="en-US" altLang="ko-KR" dirty="0">
                <a:cs typeface="DokChampa" panose="020B0604020202020204" pitchFamily="34" charset="-34"/>
              </a:rPr>
              <a:t>is for helping </a:t>
            </a:r>
            <a:r>
              <a:rPr lang="en-US" altLang="ko-KR" b="1" dirty="0">
                <a:ea typeface="DotumChe" panose="020B0609000101010101" pitchFamily="49" charset="-127"/>
                <a:cs typeface="DokChampa" panose="020B0604020202020204" pitchFamily="34" charset="-34"/>
              </a:rPr>
              <a:t>children </a:t>
            </a:r>
            <a:r>
              <a:rPr lang="en-US" altLang="ko-KR" dirty="0">
                <a:ea typeface="DotumChe" panose="020B0609000101010101" pitchFamily="49" charset="-127"/>
                <a:cs typeface="DokChampa" panose="020B0604020202020204" pitchFamily="34" charset="-34"/>
              </a:rPr>
              <a:t>to study English alphabet.</a:t>
            </a:r>
          </a:p>
          <a:p>
            <a:r>
              <a:rPr lang="en-US" altLang="ko-KR" dirty="0">
                <a:ea typeface="DotumChe" panose="020B0609000101010101" pitchFamily="49" charset="-127"/>
                <a:cs typeface="DokChampa" panose="020B0604020202020204" pitchFamily="34" charset="-34"/>
              </a:rPr>
              <a:t>Kids can learn vocabulary easily and interestingly</a:t>
            </a:r>
            <a:r>
              <a:rPr lang="ko-KR" altLang="en-US" dirty="0">
                <a:ea typeface="DotumChe" panose="020B0609000101010101" pitchFamily="49" charset="-127"/>
                <a:cs typeface="DokChampa" panose="020B0604020202020204" pitchFamily="34" charset="-34"/>
              </a:rPr>
              <a:t> </a:t>
            </a:r>
            <a:r>
              <a:rPr lang="en-US" altLang="ko-KR" dirty="0">
                <a:ea typeface="DotumChe" panose="020B0609000101010101" pitchFamily="49" charset="-127"/>
                <a:cs typeface="DokChampa" panose="020B0604020202020204" pitchFamily="34" charset="-34"/>
              </a:rPr>
              <a:t>with</a:t>
            </a:r>
            <a:r>
              <a:rPr lang="ko-KR" altLang="en-US" dirty="0">
                <a:ea typeface="DotumChe" panose="020B0609000101010101" pitchFamily="49" charset="-127"/>
                <a:cs typeface="DokChampa" panose="020B0604020202020204" pitchFamily="34" charset="-34"/>
              </a:rPr>
              <a:t> </a:t>
            </a:r>
            <a:r>
              <a:rPr lang="en-US" altLang="ko-KR" dirty="0">
                <a:ea typeface="DotumChe" panose="020B0609000101010101" pitchFamily="49" charset="-127"/>
                <a:cs typeface="DokChampa" panose="020B0604020202020204" pitchFamily="34" charset="-34"/>
              </a:rPr>
              <a:t>this Application. </a:t>
            </a:r>
            <a:endParaRPr lang="en-US" altLang="ko-KR" dirty="0">
              <a:cs typeface="DokChampa" panose="020B0604020202020204" pitchFamily="34" charset="-34"/>
            </a:endParaRPr>
          </a:p>
          <a:p>
            <a:r>
              <a:rPr lang="en-US" altLang="ko-KR" dirty="0">
                <a:cs typeface="DokChampa" panose="020B0604020202020204"/>
              </a:rPr>
              <a:t>Proposal of </a:t>
            </a:r>
            <a:r>
              <a:rPr lang="en-US" altLang="ko-KR" b="1" dirty="0">
                <a:cs typeface="DokChampa" panose="020B0604020202020204"/>
              </a:rPr>
              <a:t>active learning</a:t>
            </a:r>
            <a:r>
              <a:rPr lang="en-US" altLang="ko-KR" dirty="0">
                <a:cs typeface="DokChampa" panose="020B0604020202020204"/>
              </a:rPr>
              <a:t> direction of Alphabet card learning</a:t>
            </a:r>
            <a:endParaRPr lang="ko-KR" altLang="en-US" dirty="0">
              <a:cs typeface="DokChampa" panose="020B0604020202020204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0300"/>
            <a:ext cx="373565" cy="3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4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7541"/>
            <a:ext cx="10515600" cy="1325563"/>
          </a:xfrm>
        </p:spPr>
        <p:txBody>
          <a:bodyPr/>
          <a:lstStyle/>
          <a:p>
            <a:r>
              <a:rPr lang="en-US" altLang="ko-KR" dirty="0"/>
              <a:t>   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id="{841855F1-0FD1-674A-89C3-D8F73DF4D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0300"/>
            <a:ext cx="373565" cy="37356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832337" y="368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latin typeface="Arial Rounded MT Bold" panose="020F0704030504030204" pitchFamily="34" charset="0"/>
              </a:rPr>
              <a:t>       Implementation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6376" y="2038479"/>
            <a:ext cx="4267200" cy="4270486"/>
            <a:chOff x="4812837" y="1298103"/>
            <a:chExt cx="5012223" cy="5527324"/>
          </a:xfrm>
        </p:grpSpPr>
        <p:pic>
          <p:nvPicPr>
            <p:cNvPr id="12" name="그림 11" descr="개체이(가) 표시된 사진&#10;&#10;&#10;&#10;자동 생성된 설명">
              <a:extLst>
                <a:ext uri="{FF2B5EF4-FFF2-40B4-BE49-F238E27FC236}">
                  <a16:creationId xmlns:a16="http://schemas.microsoft.com/office/drawing/2014/main" id="{9C2DF7BF-6585-6B4F-8FFD-3AEE0CD09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570" y="2283125"/>
              <a:ext cx="3572271" cy="123882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6A99F8-C175-114E-A727-CAA9A3F16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389" y="3781599"/>
              <a:ext cx="3443504" cy="126686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645593-2108-8B40-8A80-F35AB7C65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104" y="5343321"/>
              <a:ext cx="3348789" cy="89747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3CF699-B379-144F-900E-882653AB41DF}"/>
                </a:ext>
              </a:extLst>
            </p:cNvPr>
            <p:cNvSpPr/>
            <p:nvPr/>
          </p:nvSpPr>
          <p:spPr>
            <a:xfrm>
              <a:off x="4812837" y="1825625"/>
              <a:ext cx="5012223" cy="4999802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처리 1050">
              <a:extLst>
                <a:ext uri="{FF2B5EF4-FFF2-40B4-BE49-F238E27FC236}">
                  <a16:creationId xmlns:a16="http://schemas.microsoft.com/office/drawing/2014/main" id="{2C6E8065-B78C-4E48-944A-E8074A14D293}"/>
                </a:ext>
              </a:extLst>
            </p:cNvPr>
            <p:cNvSpPr/>
            <p:nvPr/>
          </p:nvSpPr>
          <p:spPr>
            <a:xfrm>
              <a:off x="5254294" y="1298103"/>
              <a:ext cx="4315586" cy="71470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b="1" dirty="0">
                  <a:solidFill>
                    <a:srgbClr val="FFC000"/>
                  </a:solidFill>
                </a:rPr>
                <a:t>Platform</a:t>
              </a:r>
              <a:endParaRPr kumimoji="1" lang="ko-KR" altLang="en-US" sz="54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721610" y="2910486"/>
            <a:ext cx="47140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AR function was implemented using A and B and basically application for tablet was made using 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Image marker by using </a:t>
            </a:r>
            <a:r>
              <a:rPr lang="en-US" altLang="ko-KR" sz="2000" dirty="0" err="1"/>
              <a:t>Vuforia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Marker and 3D model interaction by 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Basic application format and work by Android Studio  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725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7541"/>
            <a:ext cx="10515600" cy="1325563"/>
          </a:xfrm>
        </p:spPr>
        <p:txBody>
          <a:bodyPr/>
          <a:lstStyle/>
          <a:p>
            <a:r>
              <a:rPr lang="en-US" altLang="ko-KR" dirty="0"/>
              <a:t>   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/>
          <p:cNvSpPr txBox="1">
            <a:spLocks/>
          </p:cNvSpPr>
          <p:nvPr/>
        </p:nvSpPr>
        <p:spPr>
          <a:xfrm>
            <a:off x="832337" y="368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latin typeface="Arial Rounded MT Bold" panose="020F0704030504030204" pitchFamily="34" charset="0"/>
              </a:rPr>
              <a:t>       Implementation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4943" y="2773865"/>
            <a:ext cx="4071965" cy="2092881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&lt;&lt; Main screen &gt;&gt;</a:t>
            </a:r>
          </a:p>
          <a:p>
            <a:pPr algn="ctr"/>
            <a:endParaRPr lang="en-US" altLang="ko-K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/>
              <a:t>Click the button to select a learning mode or a quiz mode.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/>
              <a:t>Bright and fairy-tale mood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19229" y="828862"/>
            <a:ext cx="4581529" cy="6480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F5CA8A-0617-5946-8F17-4DCC96B5C8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83" y="2439054"/>
            <a:ext cx="4350831" cy="32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5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7541"/>
            <a:ext cx="10515600" cy="1325563"/>
          </a:xfrm>
        </p:spPr>
        <p:txBody>
          <a:bodyPr/>
          <a:lstStyle/>
          <a:p>
            <a:r>
              <a:rPr lang="en-US" altLang="ko-KR" dirty="0"/>
              <a:t>   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/>
          <p:cNvSpPr txBox="1">
            <a:spLocks/>
          </p:cNvSpPr>
          <p:nvPr/>
        </p:nvSpPr>
        <p:spPr>
          <a:xfrm>
            <a:off x="832337" y="368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latin typeface="Arial Rounded MT Bold" panose="020F0704030504030204" pitchFamily="34" charset="0"/>
              </a:rPr>
              <a:t>       Implementation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19229" y="828862"/>
            <a:ext cx="4581529" cy="6480748"/>
          </a:xfrm>
          <a:prstGeom prst="rect">
            <a:avLst/>
          </a:prstGeom>
        </p:spPr>
      </p:pic>
      <p:pic>
        <p:nvPicPr>
          <p:cNvPr id="12" name="그림 11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B48FFBDB-CAB1-D646-86AC-0A0E79B7F8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23" y="2435467"/>
            <a:ext cx="4321093" cy="3240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00552" y="2242038"/>
            <a:ext cx="4719594" cy="3416320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&lt;&lt; Theme</a:t>
            </a:r>
            <a:r>
              <a:rPr lang="ko-KR" altLang="en-US" dirty="0"/>
              <a:t> </a:t>
            </a:r>
            <a:r>
              <a:rPr lang="en-US" altLang="ko-KR" dirty="0"/>
              <a:t>select &gt;&gt;</a:t>
            </a:r>
          </a:p>
          <a:p>
            <a:pPr algn="ctr"/>
            <a:endParaRPr lang="en-US" altLang="ko-K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/>
              <a:t>There are 5 kinds of vocabulary themes.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/>
              <a:t>Number/Animal/Food/Person/Job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/>
              <a:t>When you click the button, the preview image of the selected theme will show up.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The picture is an example of Animal theme.</a:t>
            </a:r>
          </a:p>
        </p:txBody>
      </p:sp>
    </p:spTree>
    <p:extLst>
      <p:ext uri="{BB962C8B-B14F-4D97-AF65-F5344CB8AC3E}">
        <p14:creationId xmlns:p14="http://schemas.microsoft.com/office/powerpoint/2010/main" val="327404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7541"/>
            <a:ext cx="10515600" cy="1325563"/>
          </a:xfrm>
        </p:spPr>
        <p:txBody>
          <a:bodyPr/>
          <a:lstStyle/>
          <a:p>
            <a:r>
              <a:rPr lang="en-US" altLang="ko-KR" dirty="0"/>
              <a:t>   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/>
          <p:cNvSpPr txBox="1">
            <a:spLocks/>
          </p:cNvSpPr>
          <p:nvPr/>
        </p:nvSpPr>
        <p:spPr>
          <a:xfrm>
            <a:off x="832337" y="368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latin typeface="Arial Rounded MT Bold" panose="020F0704030504030204" pitchFamily="34" charset="0"/>
              </a:rPr>
              <a:t>       Implementation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19229" y="828862"/>
            <a:ext cx="4581529" cy="64807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53" y="2400299"/>
            <a:ext cx="4385572" cy="3289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38056" y="1875355"/>
            <a:ext cx="3896289" cy="424731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&lt;&lt; Learning mode &gt;&gt;</a:t>
            </a:r>
          </a:p>
          <a:p>
            <a:pPr algn="ctr"/>
            <a:endParaRPr lang="en-US" altLang="ko-KR" dirty="0">
              <a:latin typeface="+mj-lt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Children can learn how to spell the word through the screen.</a:t>
            </a:r>
          </a:p>
          <a:p>
            <a:pPr algn="ctr"/>
            <a:r>
              <a:rPr lang="ko-KR" altLang="en-US" dirty="0">
                <a:latin typeface="+mj-lt"/>
              </a:rPr>
              <a:t> </a:t>
            </a:r>
            <a:endParaRPr lang="en-US" altLang="ko-KR" dirty="0">
              <a:latin typeface="+mj-lt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Possible to hear the pronounce and watching 3D model.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>
              <a:latin typeface="+mj-lt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Kids can play with the card and 3D model as much as they want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>
              <a:latin typeface="+mj-lt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Kids can go to the next word by clicking next button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102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7541"/>
            <a:ext cx="10515600" cy="1325563"/>
          </a:xfrm>
        </p:spPr>
        <p:txBody>
          <a:bodyPr/>
          <a:lstStyle/>
          <a:p>
            <a:r>
              <a:rPr lang="en-US" altLang="ko-KR" dirty="0"/>
              <a:t>   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74203-08A1-8849-AFB8-169ED693D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576"/>
            <a:ext cx="1108176" cy="11081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F5B650-2118-4DCB-9D13-0D8AD412273E}"/>
              </a:ext>
            </a:extLst>
          </p:cNvPr>
          <p:cNvCxnSpPr/>
          <p:nvPr/>
        </p:nvCxnSpPr>
        <p:spPr>
          <a:xfrm>
            <a:off x="553915" y="1690688"/>
            <a:ext cx="11060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/>
          <p:cNvSpPr txBox="1">
            <a:spLocks/>
          </p:cNvSpPr>
          <p:nvPr/>
        </p:nvSpPr>
        <p:spPr>
          <a:xfrm>
            <a:off x="832337" y="368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latin typeface="Arial Rounded MT Bold" panose="020F0704030504030204" pitchFamily="34" charset="0"/>
              </a:rPr>
              <a:t>       Implementation</a:t>
            </a:r>
            <a:endParaRPr lang="ko-KR" altLang="en-US" sz="5400" dirty="0">
              <a:latin typeface="Arial Rounded MT Bold" panose="020F07040305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19229" y="828862"/>
            <a:ext cx="4581529" cy="64807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583" y="2409092"/>
            <a:ext cx="4360983" cy="32707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32515" y="1949312"/>
            <a:ext cx="4252704" cy="4524315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&lt;&lt; Quiz mode &gt;&gt;</a:t>
            </a:r>
          </a:p>
          <a:p>
            <a:pPr algn="ctr"/>
            <a:endParaRPr lang="en-US" altLang="ko-KR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800" dirty="0"/>
              <a:t>In this section, kids can take a quiz  of  what they learn from learning mode.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The problem is randomly presented and the images and sounds of the word are told.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There is no time limit, but if wrong, we move on to the next question.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The quiz ends when all the gauges are filled.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179312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844</Words>
  <Application>Microsoft Macintosh PowerPoint</Application>
  <PresentationFormat>와이드스크린</PresentationFormat>
  <Paragraphs>229</Paragraphs>
  <Slides>27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나눔고딕</vt:lpstr>
      <vt:lpstr>나눔바른펜</vt:lpstr>
      <vt:lpstr>나눔스퀘어 Light</vt:lpstr>
      <vt:lpstr>맑은 고딕</vt:lpstr>
      <vt:lpstr>Arial</vt:lpstr>
      <vt:lpstr>Arial Rounded MT Bold</vt:lpstr>
      <vt:lpstr>Office 테마</vt:lpstr>
      <vt:lpstr>ARpopUP</vt:lpstr>
      <vt:lpstr>       Index</vt:lpstr>
      <vt:lpstr>       Background</vt:lpstr>
      <vt:lpstr>       Introduction</vt:lpstr>
      <vt:lpstr>      </vt:lpstr>
      <vt:lpstr>      </vt:lpstr>
      <vt:lpstr>      </vt:lpstr>
      <vt:lpstr>      </vt:lpstr>
      <vt:lpstr>      </vt:lpstr>
      <vt:lpstr>      </vt:lpstr>
      <vt:lpstr>      </vt:lpstr>
      <vt:lpstr>       Key Features</vt:lpstr>
      <vt:lpstr>       Marketing plan</vt:lpstr>
      <vt:lpstr>       Marketing plan</vt:lpstr>
      <vt:lpstr>       Marketing plan</vt:lpstr>
      <vt:lpstr>       Marketing plan</vt:lpstr>
      <vt:lpstr>       Marketing plan</vt:lpstr>
      <vt:lpstr>       Marketing plan</vt:lpstr>
      <vt:lpstr>       Marketing plan</vt:lpstr>
      <vt:lpstr>       Marketing plan</vt:lpstr>
      <vt:lpstr>       Marketing plan</vt:lpstr>
      <vt:lpstr>       Marketing plan</vt:lpstr>
      <vt:lpstr>       Marketing plan</vt:lpstr>
      <vt:lpstr>       Marketing plan</vt:lpstr>
      <vt:lpstr>       Marketing plan</vt:lpstr>
      <vt:lpstr>       Marketing plan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ARpopUP</dc:title>
  <dc:creator>Lee Eunji</dc:creator>
  <cp:lastModifiedBy>신한섭</cp:lastModifiedBy>
  <cp:revision>23</cp:revision>
  <dcterms:created xsi:type="dcterms:W3CDTF">2019-05-30T02:36:04Z</dcterms:created>
  <dcterms:modified xsi:type="dcterms:W3CDTF">2019-06-09T13:22:50Z</dcterms:modified>
</cp:coreProperties>
</file>